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46" r:id="rId5"/>
    <p:sldId id="259" r:id="rId6"/>
    <p:sldId id="290" r:id="rId7"/>
    <p:sldId id="291" r:id="rId8"/>
    <p:sldId id="292" r:id="rId9"/>
    <p:sldId id="413" r:id="rId10"/>
    <p:sldId id="294" r:id="rId11"/>
    <p:sldId id="417" r:id="rId12"/>
    <p:sldId id="416" r:id="rId13"/>
    <p:sldId id="263" r:id="rId14"/>
    <p:sldId id="328" r:id="rId15"/>
    <p:sldId id="329" r:id="rId16"/>
    <p:sldId id="421" r:id="rId17"/>
    <p:sldId id="422" r:id="rId18"/>
    <p:sldId id="423" r:id="rId19"/>
    <p:sldId id="265" r:id="rId20"/>
    <p:sldId id="424" r:id="rId21"/>
    <p:sldId id="26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254061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2A821-8F76-4BAC-BDBC-C1B18365FB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A2CC-84A6-429B-9638-3FE7E3A8B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>
            <a:off x="0" y="6213309"/>
            <a:ext cx="3887755" cy="64469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直角三角形 2"/>
          <p:cNvSpPr/>
          <p:nvPr userDrawn="1"/>
        </p:nvSpPr>
        <p:spPr>
          <a:xfrm flipH="1">
            <a:off x="2063552" y="5541235"/>
            <a:ext cx="10128448" cy="131676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直角三角形 3"/>
          <p:cNvSpPr/>
          <p:nvPr userDrawn="1"/>
        </p:nvSpPr>
        <p:spPr>
          <a:xfrm rot="10800000" flipH="1">
            <a:off x="0" y="0"/>
            <a:ext cx="9936427" cy="112474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 userDrawn="1"/>
        </p:nvGrpSpPr>
        <p:grpSpPr>
          <a:xfrm>
            <a:off x="694697" y="620689"/>
            <a:ext cx="117020" cy="117005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octagon">
              <a:avLst/>
            </a:prstGeom>
            <a:gradFill flip="none" rotWithShape="1">
              <a:gsLst>
                <a:gs pos="80000">
                  <a:srgbClr val="FFFFFF">
                    <a:lumMod val="0"/>
                    <a:lumOff val="100000"/>
                  </a:srgbClr>
                </a:gs>
                <a:gs pos="0">
                  <a:schemeClr val="accent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09" y="760409"/>
              <a:ext cx="3825870" cy="3825870"/>
            </a:xfrm>
            <a:prstGeom prst="octagon">
              <a:avLst/>
            </a:prstGeom>
            <a:gradFill flip="none" rotWithShape="1">
              <a:gsLst>
                <a:gs pos="80000">
                  <a:srgbClr val="FFFFFF">
                    <a:lumMod val="0"/>
                    <a:lumOff val="100000"/>
                  </a:srgbClr>
                </a:gs>
                <a:gs pos="0">
                  <a:schemeClr val="accent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422356" y="299282"/>
            <a:ext cx="435914" cy="435857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oc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09" y="760409"/>
              <a:ext cx="3825870" cy="3825870"/>
            </a:xfrm>
            <a:prstGeom prst="octagon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 userDrawn="1"/>
        </p:nvGrpSpPr>
        <p:grpSpPr>
          <a:xfrm>
            <a:off x="285682" y="431545"/>
            <a:ext cx="234035" cy="234005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oc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00" y="760400"/>
              <a:ext cx="3825879" cy="3825879"/>
            </a:xfrm>
            <a:prstGeom prst="octagon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6" t="22909" r="1179" b="32705"/>
          <a:stretch>
            <a:fillRect/>
          </a:stretch>
        </p:blipFill>
        <p:spPr>
          <a:xfrm>
            <a:off x="9624852" y="6049988"/>
            <a:ext cx="2415149" cy="804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45802"/>
            <a:ext cx="1210610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矩形 14"/>
          <p:cNvSpPr/>
          <p:nvPr/>
        </p:nvSpPr>
        <p:spPr>
          <a:xfrm>
            <a:off x="20022" y="-3696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 flipV="1">
            <a:off x="4187078" y="-1146923"/>
            <a:ext cx="3817845" cy="121920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45" name="直角三角形 44"/>
          <p:cNvSpPr/>
          <p:nvPr/>
        </p:nvSpPr>
        <p:spPr>
          <a:xfrm>
            <a:off x="0" y="3621021"/>
            <a:ext cx="12192000" cy="323697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46" name="直角三角形 45"/>
          <p:cNvSpPr/>
          <p:nvPr/>
        </p:nvSpPr>
        <p:spPr>
          <a:xfrm flipH="1">
            <a:off x="122" y="2997446"/>
            <a:ext cx="12192000" cy="381304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6167755" y="3861435"/>
            <a:ext cx="5624195" cy="186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b="1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学习+符号：学习符号学研究进路</a:t>
            </a:r>
            <a:endParaRPr lang="en-US" altLang="zh-CN" sz="5400" b="1" dirty="0" smtClean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7392035" y="6021705"/>
            <a:ext cx="3204845" cy="396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dirty="0" smtClean="0">
                <a:solidFill>
                  <a:srgbClr val="969696"/>
                </a:solidFill>
              </a:rPr>
              <a:t> </a:t>
            </a:r>
            <a:r>
              <a:rPr lang="zh-CN" altLang="en-US" dirty="0" smtClean="0">
                <a:solidFill>
                  <a:srgbClr val="969696"/>
                </a:solidFill>
              </a:rPr>
              <a:t>崔岐恩</a:t>
            </a:r>
            <a:r>
              <a:rPr lang="en-US" altLang="zh-CN" dirty="0" smtClean="0">
                <a:solidFill>
                  <a:srgbClr val="969696"/>
                </a:solidFill>
              </a:rPr>
              <a:t> </a:t>
            </a:r>
            <a:r>
              <a:rPr lang="zh-CN" altLang="en-US" dirty="0" smtClean="0">
                <a:solidFill>
                  <a:srgbClr val="969696"/>
                </a:solidFill>
              </a:rPr>
              <a:t>、关宏俊 、</a:t>
            </a:r>
            <a:r>
              <a:rPr lang="zh-CN" altLang="en-US" dirty="0" smtClean="0">
                <a:solidFill>
                  <a:srgbClr val="969696"/>
                </a:solidFill>
              </a:rPr>
              <a:t>马晓瑜  </a:t>
            </a:r>
            <a:r>
              <a:rPr lang="zh-CN" altLang="en-US" dirty="0" smtClean="0">
                <a:solidFill>
                  <a:srgbClr val="969696"/>
                </a:solidFill>
              </a:rPr>
              <a:t>         </a:t>
            </a:r>
            <a:endParaRPr lang="zh-CN" altLang="en-US" dirty="0">
              <a:solidFill>
                <a:srgbClr val="96969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334451"/>
            <a:ext cx="1810117" cy="1810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271270" y="1370965"/>
            <a:ext cx="9589770" cy="369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dirty="0" smtClean="0"/>
              <a:t>学习可分为两种：</a:t>
            </a:r>
            <a:endParaRPr lang="zh-CN" altLang="en-US" sz="24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一是广度学习——符号外延、横向多模态符号形式；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二是深度学习——符号内涵、纵向无穷衍义的符号意义。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  <p:sp>
        <p:nvSpPr>
          <p:cNvPr id="17" name="TextBox 51"/>
          <p:cNvSpPr txBox="1"/>
          <p:nvPr/>
        </p:nvSpPr>
        <p:spPr>
          <a:xfrm>
            <a:off x="263525" y="260985"/>
            <a:ext cx="5125085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</a:rPr>
              <a:t>学习符号学简述</a:t>
            </a:r>
            <a:endParaRPr lang="zh-CN" altLang="en-US" sz="2400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6"/>
            <a:ext cx="12147760" cy="6859200"/>
          </a:xfrm>
          <a:prstGeom prst="rect">
            <a:avLst/>
          </a:prstGeom>
          <a:noFill/>
        </p:spPr>
      </p:pic>
      <p:sp>
        <p:nvSpPr>
          <p:cNvPr id="6" name="梯形 5"/>
          <p:cNvSpPr/>
          <p:nvPr/>
        </p:nvSpPr>
        <p:spPr>
          <a:xfrm rot="5400000">
            <a:off x="2676610" y="-2667004"/>
            <a:ext cx="6858000" cy="12192000"/>
          </a:xfrm>
          <a:prstGeom prst="trapezoid">
            <a:avLst>
              <a:gd name="adj" fmla="val 27989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0" y="4773149"/>
            <a:ext cx="12192000" cy="20848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 flipH="1" flipV="1">
            <a:off x="0" y="0"/>
            <a:ext cx="12192000" cy="19888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81" y="1700809"/>
            <a:ext cx="2016224" cy="25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865" dirty="0">
                <a:solidFill>
                  <a:schemeClr val="bg1"/>
                </a:solidFill>
                <a:latin typeface="+mn-ea"/>
                <a:cs typeface="+mn-ea"/>
              </a:rPr>
              <a:t>P</a:t>
            </a:r>
            <a:endParaRPr lang="zh-CN" altLang="en-US" sz="158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7488" y="2334931"/>
            <a:ext cx="336037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art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9723" y="2336489"/>
            <a:ext cx="42244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three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0" y="-3"/>
            <a:ext cx="12192000" cy="20848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2275" y="0"/>
            <a:ext cx="3599725" cy="6316257"/>
            <a:chOff x="8592275" y="0"/>
            <a:chExt cx="3599725" cy="6316257"/>
          </a:xfrm>
        </p:grpSpPr>
        <p:sp>
          <p:nvSpPr>
            <p:cNvPr id="14" name="平行四边形 13"/>
            <p:cNvSpPr/>
            <p:nvPr/>
          </p:nvSpPr>
          <p:spPr>
            <a:xfrm rot="5400000" flipH="1">
              <a:off x="8197585" y="394692"/>
              <a:ext cx="4389107" cy="3599723"/>
            </a:xfrm>
            <a:prstGeom prst="parallelogram">
              <a:avLst>
                <a:gd name="adj" fmla="val 63758"/>
              </a:avLst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rot="5400000">
              <a:off x="8380937" y="2505195"/>
              <a:ext cx="4022400" cy="3599723"/>
            </a:xfrm>
            <a:prstGeom prst="parallelogram">
              <a:avLst>
                <a:gd name="adj" fmla="val 54036"/>
              </a:avLst>
            </a:pr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</p:grpSp>
      <p:sp>
        <p:nvSpPr>
          <p:cNvPr id="16" name="TextBox 51"/>
          <p:cNvSpPr txBox="1"/>
          <p:nvPr/>
        </p:nvSpPr>
        <p:spPr>
          <a:xfrm>
            <a:off x="1631499" y="4148909"/>
            <a:ext cx="6408712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</a:rPr>
              <a:t>学习符号学部分思想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071324" y="1628677"/>
            <a:ext cx="4470400" cy="766233"/>
          </a:xfrm>
          <a:prstGeom prst="roundRect">
            <a:avLst>
              <a:gd name="adj" fmla="val 50000"/>
            </a:avLst>
          </a:prstGeom>
          <a:solidFill>
            <a:srgbClr val="254061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FFFF"/>
                </a:solidFill>
                <a:latin typeface="Arial" panose="020B0604020202020204" pitchFamily="34" charset="0"/>
                <a:cs typeface="+mn-ea"/>
              </a:rPr>
              <a:t>主题</a:t>
            </a:r>
            <a:endParaRPr lang="zh-CN" altLang="zh-CN" sz="2400" dirty="0">
              <a:solidFill>
                <a:srgbClr val="FFFFFF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1871345" y="2659380"/>
            <a:ext cx="7450455" cy="59690"/>
          </a:xfrm>
          <a:prstGeom prst="line">
            <a:avLst/>
          </a:prstGeom>
          <a:noFill/>
          <a:ln w="19050" cmpd="sng">
            <a:solidFill>
              <a:srgbClr val="25406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735">
              <a:solidFill>
                <a:srgbClr val="000000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2061210" y="2719070"/>
            <a:ext cx="2540" cy="664210"/>
          </a:xfrm>
          <a:prstGeom prst="line">
            <a:avLst/>
          </a:prstGeom>
          <a:noFill/>
          <a:ln w="19050" cmpd="sng">
            <a:solidFill>
              <a:srgbClr val="25406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735">
              <a:solidFill>
                <a:srgbClr val="000000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3719830" y="2719070"/>
            <a:ext cx="4445" cy="2011680"/>
          </a:xfrm>
          <a:prstGeom prst="line">
            <a:avLst/>
          </a:prstGeom>
          <a:noFill/>
          <a:ln w="19050" cmpd="sng">
            <a:solidFill>
              <a:srgbClr val="25406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735">
              <a:solidFill>
                <a:srgbClr val="000000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9086215" y="2659380"/>
            <a:ext cx="34290" cy="1941830"/>
          </a:xfrm>
          <a:prstGeom prst="line">
            <a:avLst/>
          </a:prstGeom>
          <a:noFill/>
          <a:ln w="19050" cmpd="sng">
            <a:solidFill>
              <a:srgbClr val="25406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735">
              <a:solidFill>
                <a:srgbClr val="000000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2063750" y="4653280"/>
            <a:ext cx="3037205" cy="766445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FFFF"/>
                </a:solidFill>
                <a:latin typeface="Arial" panose="020B0604020202020204" pitchFamily="34" charset="0"/>
                <a:cs typeface="+mn-ea"/>
              </a:rPr>
              <a:t>学习即符号交流互动</a:t>
            </a:r>
            <a:endParaRPr lang="zh-CN" altLang="zh-CN" sz="2400" dirty="0">
              <a:solidFill>
                <a:srgbClr val="FFFFFF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90960" y="3428782"/>
            <a:ext cx="2738967" cy="766233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FFFF"/>
                </a:solidFill>
                <a:latin typeface="Arial" panose="020B0604020202020204" pitchFamily="34" charset="0"/>
                <a:cs typeface="+mn-ea"/>
              </a:rPr>
              <a:t>学习即生活生长</a:t>
            </a:r>
            <a:endParaRPr lang="zh-CN" altLang="zh-CN" sz="2400" dirty="0">
              <a:solidFill>
                <a:srgbClr val="FFFFFF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6816090" y="4620260"/>
            <a:ext cx="4462780" cy="766445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FFFF"/>
                </a:solidFill>
                <a:latin typeface="Arial" panose="020B0604020202020204" pitchFamily="34" charset="0"/>
                <a:cs typeface="+mn-ea"/>
              </a:rPr>
              <a:t>学习是先验存在意义的符号化</a:t>
            </a:r>
            <a:endParaRPr lang="zh-CN" altLang="zh-CN" sz="2400" dirty="0">
              <a:solidFill>
                <a:srgbClr val="FFFFFF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2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学习符号学部分思想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4292600" y="3428365"/>
            <a:ext cx="3222625" cy="766445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txBody>
          <a:bodyPr wrap="none" anchor="ctr"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FFFF"/>
                </a:solidFill>
                <a:latin typeface="Arial" panose="020B0604020202020204" pitchFamily="34" charset="0"/>
                <a:cs typeface="+mn-ea"/>
              </a:rPr>
              <a:t>学习即无穷开放和衍义</a:t>
            </a:r>
            <a:endParaRPr lang="zh-CN" altLang="zh-CN" sz="2400" dirty="0">
              <a:solidFill>
                <a:srgbClr val="FFFFFF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>
            <a:off x="5957570" y="2708910"/>
            <a:ext cx="2540" cy="664210"/>
          </a:xfrm>
          <a:prstGeom prst="line">
            <a:avLst/>
          </a:prstGeom>
          <a:noFill/>
          <a:ln w="19050" cmpd="sng">
            <a:solidFill>
              <a:srgbClr val="25406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735">
              <a:solidFill>
                <a:srgbClr val="000000"/>
              </a:solidFill>
              <a:latin typeface="Arial" panose="020B0604020202020204" pitchFamily="34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 autoUpdateAnimBg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 autoUpdateAnimBg="0"/>
      <p:bldP spid="35" grpId="0" bldLvl="0" animBg="1" autoUpdateAnimBg="0"/>
      <p:bldP spid="36" grpId="0" bldLvl="0" animBg="1" autoUpdateAnimBg="0"/>
      <p:bldP spid="18" grpId="0"/>
      <p:bldP spid="3" grpId="0" bldLvl="0" animBg="1" autoUpdateAnimBg="0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学习符号学部分思想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048000" y="2972435"/>
            <a:ext cx="6096000" cy="912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1484630"/>
            <a:ext cx="8737600" cy="3500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3.1 </a:t>
            </a:r>
            <a:r>
              <a:rPr lang="zh-CN" altLang="en-US" sz="2800"/>
              <a:t>学习即生活</a:t>
            </a:r>
            <a:r>
              <a:rPr lang="zh-CN" altLang="en-US" sz="2800"/>
              <a:t>生长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杜威：1916年《民主与教育》阐发“教育即生活； 学校即社会”。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学习即生活；学习即符号化。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泛符号论：符号以各种形式散布于人类和非人类世界，符号生长的过程和变化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学习符号学部分思想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048000" y="2972435"/>
            <a:ext cx="6096000" cy="912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1484630"/>
            <a:ext cx="8737600" cy="3500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3.2 学习即符号交流互动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交流：信息与意义的流动，是符号与符号的相互转换。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师生作为意识主体，一旦发觉认知差，迫使意识向学习对象投出意向性以获得意义，进而运思理解、表达认知，促使主体向对方表达其认知差，并在回应中得到交流。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学习符号学部分思想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048000" y="2972435"/>
            <a:ext cx="6096000" cy="912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5215" y="1122680"/>
            <a:ext cx="9438005" cy="4792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3.3 学习即无穷开放和衍义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皮尔斯三元符号论：增加了不确定性的解释项，使得符号再现体（符形或能指）与对象（所指）之间不再是一一对应的线性关系，而是开放的、无穷衍义的多元映现关系。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学习符号学视野的教与学一方面需要以意义和价值来丰富经验，另一方面须以经验来丰富意义和价值，同时让课堂充满超越严格认知的另类话语。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学习符号学部分思想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048000" y="2972435"/>
            <a:ext cx="6096000" cy="912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1484630"/>
            <a:ext cx="8737600" cy="3500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3.4 学习是先验存在意义的符号化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皮尔斯</a:t>
            </a:r>
            <a:r>
              <a:rPr lang="zh-CN" altLang="en-US" sz="2800"/>
              <a:t>和杜威：人类的学习和教育是进化发生的手段，为了存在意义，学习者需要积极参与。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学习者不仅是人，也是符号本身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6"/>
            <a:ext cx="12147760" cy="6859200"/>
          </a:xfrm>
          <a:prstGeom prst="rect">
            <a:avLst/>
          </a:prstGeom>
          <a:noFill/>
        </p:spPr>
      </p:pic>
      <p:sp>
        <p:nvSpPr>
          <p:cNvPr id="5" name="梯形 4"/>
          <p:cNvSpPr/>
          <p:nvPr/>
        </p:nvSpPr>
        <p:spPr>
          <a:xfrm rot="5400000">
            <a:off x="2667000" y="-2658476"/>
            <a:ext cx="6858000" cy="12192000"/>
          </a:xfrm>
          <a:prstGeom prst="trapezoid">
            <a:avLst>
              <a:gd name="adj" fmla="val 27989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0" y="4773149"/>
            <a:ext cx="12192000" cy="20848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0" y="0"/>
            <a:ext cx="12192000" cy="19888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381" y="1700809"/>
            <a:ext cx="2016224" cy="25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865" dirty="0">
                <a:solidFill>
                  <a:schemeClr val="bg1"/>
                </a:solidFill>
                <a:latin typeface="+mn-ea"/>
                <a:cs typeface="+mn-ea"/>
              </a:rPr>
              <a:t>P</a:t>
            </a:r>
            <a:endParaRPr lang="zh-CN" altLang="en-US" sz="158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488" y="2334931"/>
            <a:ext cx="336037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art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723" y="2336490"/>
            <a:ext cx="42244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four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rot="10800000">
            <a:off x="0" y="-3"/>
            <a:ext cx="12192000" cy="20848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2275" y="0"/>
            <a:ext cx="3599725" cy="6316257"/>
            <a:chOff x="8592275" y="0"/>
            <a:chExt cx="3599725" cy="6316257"/>
          </a:xfrm>
        </p:grpSpPr>
        <p:sp>
          <p:nvSpPr>
            <p:cNvPr id="13" name="平行四边形 12"/>
            <p:cNvSpPr/>
            <p:nvPr/>
          </p:nvSpPr>
          <p:spPr>
            <a:xfrm rot="5400000" flipH="1">
              <a:off x="8197585" y="394692"/>
              <a:ext cx="4389107" cy="3599723"/>
            </a:xfrm>
            <a:prstGeom prst="parallelogram">
              <a:avLst>
                <a:gd name="adj" fmla="val 63758"/>
              </a:avLst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rot="5400000">
              <a:off x="8380937" y="2505195"/>
              <a:ext cx="4022400" cy="3599723"/>
            </a:xfrm>
            <a:prstGeom prst="parallelogram">
              <a:avLst>
                <a:gd name="adj" fmla="val 54036"/>
              </a:avLst>
            </a:pr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</p:grpSp>
      <p:sp>
        <p:nvSpPr>
          <p:cNvPr id="15" name="TextBox 51"/>
          <p:cNvSpPr txBox="1"/>
          <p:nvPr/>
        </p:nvSpPr>
        <p:spPr>
          <a:xfrm>
            <a:off x="3935730" y="4068445"/>
            <a:ext cx="237934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</a:rPr>
              <a:t>结束语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0" y="260350"/>
            <a:ext cx="3114040" cy="513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</a:rPr>
              <a:t>结束语</a:t>
            </a:r>
            <a:endParaRPr lang="zh-CN" altLang="en-US" sz="24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2972435"/>
            <a:ext cx="6096000" cy="912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习符号学部分思想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1484630"/>
            <a:ext cx="8737600" cy="3500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学习与符号的关联，历史悠久，自从有了语言，便开启了语言符号与学习对象的映射，但由于知识符号载体和传播方式所限，学习主要以教师为中心。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新课程改革一路伴随着学习方式的变革，学习方式反过来又反制教学方式的变革。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3070"/>
            <a:ext cx="1210610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V="1">
            <a:off x="4187078" y="-1146923"/>
            <a:ext cx="3817845" cy="121920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0" y="3621021"/>
            <a:ext cx="12192000" cy="323697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flipH="1">
            <a:off x="0" y="3044957"/>
            <a:ext cx="12192000" cy="381304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2035" y="5761990"/>
            <a:ext cx="3601720" cy="9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 smtClean="0">
                <a:solidFill>
                  <a:srgbClr val="969696"/>
                </a:solidFill>
                <a:latin typeface="+mn-ea"/>
                <a:cs typeface="+mn-ea"/>
              </a:rPr>
              <a:t>联系方式：</a:t>
            </a:r>
            <a:endParaRPr lang="zh-CN" altLang="en-US" sz="2400" b="1" dirty="0" smtClean="0">
              <a:solidFill>
                <a:srgbClr val="969696"/>
              </a:solidFill>
              <a:latin typeface="+mn-ea"/>
              <a:cs typeface="+mn-ea"/>
            </a:endParaRPr>
          </a:p>
          <a:p>
            <a:r>
              <a:rPr lang="en-US" altLang="zh-CN" sz="2400" b="1" dirty="0" smtClean="0">
                <a:solidFill>
                  <a:srgbClr val="969696"/>
                </a:solidFill>
                <a:latin typeface="+mn-ea"/>
                <a:cs typeface="+mn-ea"/>
              </a:rPr>
              <a:t>275139242@qq.com</a:t>
            </a:r>
            <a:endParaRPr lang="zh-CN" altLang="en-US" sz="2400" b="1" dirty="0">
              <a:solidFill>
                <a:srgbClr val="969696"/>
              </a:solidFill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334451"/>
            <a:ext cx="1810117" cy="1810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6"/>
            <a:ext cx="12147760" cy="68592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0022" y="-3696"/>
            <a:ext cx="12192000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5243194" y="0"/>
            <a:ext cx="3253073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rot="10800000" flipH="1">
            <a:off x="0" y="0"/>
            <a:ext cx="2255573" cy="397768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0" name="平行四边形 9"/>
          <p:cNvSpPr/>
          <p:nvPr/>
        </p:nvSpPr>
        <p:spPr>
          <a:xfrm flipH="1">
            <a:off x="0" y="0"/>
            <a:ext cx="3744416" cy="2468893"/>
          </a:xfrm>
          <a:prstGeom prst="parallelogram">
            <a:avLst>
              <a:gd name="adj" fmla="val 4663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-122115" y="1164309"/>
            <a:ext cx="1295467" cy="133286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5231905" y="5525141"/>
            <a:ext cx="1295467" cy="133286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3" name="等腰三角形 12"/>
          <p:cNvSpPr/>
          <p:nvPr/>
        </p:nvSpPr>
        <p:spPr>
          <a:xfrm rot="10800000">
            <a:off x="2577473" y="0"/>
            <a:ext cx="1295467" cy="133285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509" y="893262"/>
            <a:ext cx="268829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b="1" dirty="0">
                <a:solidFill>
                  <a:schemeClr val="bg1"/>
                </a:solidFill>
                <a:latin typeface="+mn-ea"/>
                <a:cs typeface="+mn-ea"/>
              </a:rPr>
              <a:t>contents</a:t>
            </a:r>
            <a:endParaRPr lang="zh-CN" altLang="en-US" sz="4265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993861" y="836712"/>
            <a:ext cx="4992555" cy="10561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+mn-ea"/>
              </a:rPr>
              <a:t> 国内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+mn-ea"/>
              </a:rPr>
              <a:t>外已有学习研究</a:t>
            </a:r>
            <a:endParaRPr lang="zh-CN" altLang="en-US" sz="24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95321" y="2203440"/>
            <a:ext cx="4992555" cy="10561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+mn-ea"/>
              </a:rPr>
              <a:t>学习符号学简述</a:t>
            </a:r>
            <a:endParaRPr lang="zh-CN" altLang="en-US" sz="2400" dirty="0" smtClean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807968" y="3525011"/>
            <a:ext cx="4992555" cy="10561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+mn-ea"/>
              </a:rPr>
              <a:t>学习符号学部分思想</a:t>
            </a:r>
            <a:endParaRPr lang="zh-CN" altLang="en-US" sz="2400" dirty="0" smtClean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248889" y="4869160"/>
            <a:ext cx="4992555" cy="10561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+mn-ea"/>
              </a:rPr>
              <a:t>结束语</a:t>
            </a:r>
            <a:endParaRPr lang="zh-CN" altLang="en-US" sz="2400" dirty="0" smtClean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44715" y="881869"/>
            <a:ext cx="960107" cy="96010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34885" y="2254293"/>
            <a:ext cx="960107" cy="96010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847532" y="3564575"/>
            <a:ext cx="960107" cy="96010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22321" y="4914317"/>
            <a:ext cx="960107" cy="96010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200000" scaled="0"/>
            <a:tileRect/>
          </a:gradFill>
          <a:ln w="22225">
            <a:solidFill>
              <a:schemeClr val="bg1"/>
            </a:solidFill>
          </a:ln>
          <a:effectLst>
            <a:outerShdw blurRad="419100" dist="419100" dir="3600000" algn="tl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1400" b="1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0289" y="887566"/>
            <a:ext cx="96010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rgbClr val="969696"/>
                </a:solidFill>
                <a:latin typeface="+mn-ea"/>
                <a:cs typeface="+mn-ea"/>
              </a:rPr>
              <a:t>1</a:t>
            </a:r>
            <a:endParaRPr lang="zh-CN" altLang="en-US" sz="5865" dirty="0">
              <a:solidFill>
                <a:srgbClr val="969696"/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6053" y="2259888"/>
            <a:ext cx="96010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rgbClr val="969696"/>
                </a:solidFill>
                <a:latin typeface="+mn-ea"/>
                <a:cs typeface="+mn-ea"/>
              </a:rPr>
              <a:t>2</a:t>
            </a:r>
            <a:endParaRPr lang="zh-CN" altLang="en-US" sz="5865" dirty="0">
              <a:solidFill>
                <a:srgbClr val="969696"/>
              </a:solidFill>
              <a:latin typeface="+mn-ea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8700" y="3570169"/>
            <a:ext cx="96010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rgbClr val="969696"/>
                </a:solidFill>
                <a:latin typeface="+mn-ea"/>
                <a:cs typeface="+mn-ea"/>
              </a:rPr>
              <a:t>3</a:t>
            </a:r>
            <a:endParaRPr lang="zh-CN" altLang="en-US" sz="5865" dirty="0">
              <a:solidFill>
                <a:srgbClr val="969696"/>
              </a:solidFill>
              <a:latin typeface="+mn-ea"/>
              <a:cs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3925" y="4914318"/>
            <a:ext cx="96010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rgbClr val="969696"/>
                </a:solidFill>
                <a:latin typeface="+mn-ea"/>
                <a:cs typeface="+mn-ea"/>
              </a:rPr>
              <a:t>4</a:t>
            </a:r>
            <a:endParaRPr lang="zh-CN" altLang="en-US" sz="5865" dirty="0">
              <a:solidFill>
                <a:srgbClr val="969696"/>
              </a:solidFill>
              <a:latin typeface="+mn-ea"/>
              <a:cs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6"/>
            <a:ext cx="12192000" cy="6859200"/>
          </a:xfrm>
          <a:prstGeom prst="rect">
            <a:avLst/>
          </a:prstGeom>
          <a:noFill/>
        </p:spPr>
      </p:pic>
      <p:sp>
        <p:nvSpPr>
          <p:cNvPr id="10" name="梯形 9"/>
          <p:cNvSpPr/>
          <p:nvPr/>
        </p:nvSpPr>
        <p:spPr>
          <a:xfrm rot="5400000">
            <a:off x="2689906" y="-2667004"/>
            <a:ext cx="6858000" cy="12192000"/>
          </a:xfrm>
          <a:prstGeom prst="trapezoid">
            <a:avLst>
              <a:gd name="adj" fmla="val 27989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0" y="4773149"/>
            <a:ext cx="12192000" cy="20848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2" name="直角三角形 11"/>
          <p:cNvSpPr/>
          <p:nvPr/>
        </p:nvSpPr>
        <p:spPr>
          <a:xfrm flipH="1" flipV="1">
            <a:off x="0" y="0"/>
            <a:ext cx="12192000" cy="19888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81" y="1700809"/>
            <a:ext cx="2016224" cy="25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865" dirty="0">
                <a:solidFill>
                  <a:schemeClr val="bg1"/>
                </a:solidFill>
                <a:latin typeface="+mn-ea"/>
                <a:cs typeface="+mn-ea"/>
              </a:rPr>
              <a:t>P</a:t>
            </a:r>
            <a:endParaRPr lang="zh-CN" altLang="en-US" sz="158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4917" y="2329551"/>
            <a:ext cx="336037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art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9723" y="2336490"/>
            <a:ext cx="42244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one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9" name="直角三角形 28"/>
          <p:cNvSpPr/>
          <p:nvPr/>
        </p:nvSpPr>
        <p:spPr>
          <a:xfrm rot="10800000">
            <a:off x="0" y="-3"/>
            <a:ext cx="12192000" cy="20848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2275" y="0"/>
            <a:ext cx="3599725" cy="6316257"/>
            <a:chOff x="8592275" y="0"/>
            <a:chExt cx="3599725" cy="6316257"/>
          </a:xfrm>
        </p:grpSpPr>
        <p:sp>
          <p:nvSpPr>
            <p:cNvPr id="41" name="平行四边形 40"/>
            <p:cNvSpPr/>
            <p:nvPr/>
          </p:nvSpPr>
          <p:spPr>
            <a:xfrm rot="5400000" flipH="1">
              <a:off x="8197585" y="394692"/>
              <a:ext cx="4389107" cy="3599723"/>
            </a:xfrm>
            <a:prstGeom prst="parallelogram">
              <a:avLst>
                <a:gd name="adj" fmla="val 63758"/>
              </a:avLst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  <p:sp>
          <p:nvSpPr>
            <p:cNvPr id="42" name="平行四边形 41"/>
            <p:cNvSpPr/>
            <p:nvPr/>
          </p:nvSpPr>
          <p:spPr>
            <a:xfrm rot="5400000">
              <a:off x="8380937" y="2505195"/>
              <a:ext cx="4022400" cy="3599723"/>
            </a:xfrm>
            <a:prstGeom prst="parallelogram">
              <a:avLst>
                <a:gd name="adj" fmla="val 54036"/>
              </a:avLst>
            </a:pr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</p:grpSp>
      <p:sp>
        <p:nvSpPr>
          <p:cNvPr id="13" name="TextBox 51"/>
          <p:cNvSpPr txBox="1"/>
          <p:nvPr/>
        </p:nvSpPr>
        <p:spPr>
          <a:xfrm>
            <a:off x="1775520" y="4234708"/>
            <a:ext cx="681675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国内</a:t>
            </a:r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外已有学习研究</a:t>
            </a:r>
            <a:endParaRPr lang="zh-CN" altLang="en-US" sz="5335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19336" y="295665"/>
            <a:ext cx="324036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n-ea"/>
                <a:cs typeface="+mn-ea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</a:rPr>
              <a:t>、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</a:rPr>
              <a:t>国内已有研究</a:t>
            </a:r>
            <a:endParaRPr lang="zh-CN" altLang="en-US" sz="2400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10" y="1196975"/>
            <a:ext cx="4241800" cy="406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1110" y="1484630"/>
            <a:ext cx="6353810" cy="3700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 smtClean="0">
                <a:latin typeface="+mn-ea"/>
              </a:rPr>
              <a:t>中国古代孔子</a:t>
            </a:r>
            <a:r>
              <a:rPr lang="en-US" altLang="zh-CN" sz="2400" dirty="0" smtClean="0">
                <a:latin typeface="+mn-ea"/>
              </a:rPr>
              <a:t>——“学而时习之不亦说乎”</a:t>
            </a:r>
            <a:r>
              <a:rPr lang="zh-CN" altLang="en-US" sz="2400" dirty="0" smtClean="0">
                <a:latin typeface="+mn-ea"/>
              </a:rPr>
              <a:t>，</a:t>
            </a:r>
            <a:r>
              <a:rPr lang="en-US" altLang="zh-CN" sz="2400" dirty="0" smtClean="0">
                <a:latin typeface="+mn-ea"/>
              </a:rPr>
              <a:t>“学如逆水行舟不进则退”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1980年代，西安交通大学林毓锜教授</a:t>
            </a:r>
            <a:r>
              <a:rPr lang="en-US" altLang="zh-CN" sz="2400" dirty="0" smtClean="0">
                <a:latin typeface="+mn-ea"/>
              </a:rPr>
              <a:t>——开始给大学生开设选修课程《大学学习学》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1987年8月18日于西安创立“全国大学学习科学研究会”——大学学习领域第一个学术组织</a:t>
            </a:r>
            <a:endParaRPr lang="en-US" altLang="zh-CN" sz="2400" dirty="0" smtClean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9"/>
          <p:cNvSpPr txBox="1"/>
          <p:nvPr/>
        </p:nvSpPr>
        <p:spPr>
          <a:xfrm>
            <a:off x="0" y="260350"/>
            <a:ext cx="2644775" cy="492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+mn-ea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</a:rPr>
              <a:t>国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</a:rPr>
              <a:t>外内已有研究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325" y="1341120"/>
            <a:ext cx="10443210" cy="3692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 smtClean="0"/>
          </a:p>
          <a:p>
            <a:r>
              <a:rPr lang="zh-CN" altLang="en-US" sz="2800" dirty="0" smtClean="0"/>
              <a:t>瑞士学者焦尔丹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提出</a:t>
            </a:r>
            <a:r>
              <a:rPr lang="en-US" altLang="zh-CN" sz="2800" dirty="0" smtClean="0"/>
              <a:t>学习的变构模型理论 (allosteric learning model)以解析学习本质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学习者是其学习的“主建筑师”，但完全靠自己“重新发现”炼制知识的要素极其困难。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他的学习理论通过裴新宁教授引入到国内，这对于当前学习工具开发、学习环境设计、组织型学习和科学教育都有启发意义。</a:t>
            </a:r>
            <a:endParaRPr lang="zh-CN" altLang="en-US" sz="2800" dirty="0" smtClean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/>
          <p:nvPr/>
        </p:nvSpPr>
        <p:spPr>
          <a:xfrm>
            <a:off x="7932" y="1252732"/>
            <a:ext cx="12184068" cy="97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54061"/>
              </a:solidFill>
              <a:latin typeface="+mn-ea"/>
              <a:cs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6160" y="3518265"/>
            <a:ext cx="3421647" cy="43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65" b="1" dirty="0">
                <a:latin typeface="+mn-ea"/>
                <a:cs typeface="+mn-ea"/>
              </a:rPr>
              <a:t>       </a:t>
            </a:r>
            <a:endParaRPr lang="zh-CN" altLang="en-US" sz="1865" b="1" dirty="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837565" y="1500505"/>
            <a:ext cx="10443210" cy="369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dirty="0" smtClean="0"/>
          </a:p>
          <a:p>
            <a:r>
              <a:rPr lang="zh-CN" altLang="en-US" sz="2800" dirty="0" smtClean="0"/>
              <a:t>学习问题首先是心理学题材，最早可追溯至周朝《学记》</a:t>
            </a:r>
            <a:endParaRPr lang="zh-CN" altLang="en-US" sz="2800" dirty="0" smtClean="0"/>
          </a:p>
          <a:p>
            <a:r>
              <a:rPr lang="zh-CN" altLang="en-US" sz="2800" dirty="0" smtClean="0"/>
              <a:t>《礼记月令》</a:t>
            </a:r>
            <a:endParaRPr lang="zh-CN" altLang="en-US" sz="2800" dirty="0" smtClean="0"/>
          </a:p>
          <a:p>
            <a:r>
              <a:rPr lang="zh-CN" altLang="en-US" sz="2800" dirty="0" smtClean="0"/>
              <a:t>林崇德1999年著《学习心理学丛书》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学习问题第二个议题是人工智能和大数据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/>
      <p:bldP spid="10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96"/>
            <a:ext cx="12147760" cy="6859200"/>
          </a:xfrm>
          <a:prstGeom prst="rect">
            <a:avLst/>
          </a:prstGeom>
          <a:noFill/>
        </p:spPr>
      </p:pic>
      <p:sp>
        <p:nvSpPr>
          <p:cNvPr id="7" name="梯形 6"/>
          <p:cNvSpPr/>
          <p:nvPr/>
        </p:nvSpPr>
        <p:spPr>
          <a:xfrm rot="5400000">
            <a:off x="2667000" y="-2663904"/>
            <a:ext cx="6858000" cy="12192000"/>
          </a:xfrm>
          <a:prstGeom prst="trapezoid">
            <a:avLst>
              <a:gd name="adj" fmla="val 27989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0" y="4773149"/>
            <a:ext cx="12192000" cy="20848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flipH="1" flipV="1">
            <a:off x="0" y="0"/>
            <a:ext cx="12192000" cy="19888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81" y="1700809"/>
            <a:ext cx="2016224" cy="253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865" dirty="0">
                <a:solidFill>
                  <a:schemeClr val="bg1"/>
                </a:solidFill>
                <a:latin typeface="+mn-ea"/>
                <a:cs typeface="+mn-ea"/>
              </a:rPr>
              <a:t>P</a:t>
            </a:r>
            <a:endParaRPr lang="zh-CN" altLang="en-US" sz="158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488" y="2334931"/>
            <a:ext cx="336037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art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9723" y="2336490"/>
            <a:ext cx="422446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65" dirty="0">
                <a:solidFill>
                  <a:schemeClr val="bg1"/>
                </a:solidFill>
                <a:latin typeface="+mn-ea"/>
                <a:cs typeface="+mn-ea"/>
              </a:rPr>
              <a:t>two</a:t>
            </a:r>
            <a:endParaRPr lang="zh-CN" altLang="en-US" sz="1066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0" y="-3"/>
            <a:ext cx="12192000" cy="20848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92275" y="0"/>
            <a:ext cx="3599725" cy="6316257"/>
            <a:chOff x="8592275" y="0"/>
            <a:chExt cx="3599725" cy="6316257"/>
          </a:xfrm>
        </p:grpSpPr>
        <p:sp>
          <p:nvSpPr>
            <p:cNvPr id="15" name="平行四边形 14"/>
            <p:cNvSpPr/>
            <p:nvPr/>
          </p:nvSpPr>
          <p:spPr>
            <a:xfrm rot="5400000" flipH="1">
              <a:off x="8197585" y="394692"/>
              <a:ext cx="4389107" cy="3599723"/>
            </a:xfrm>
            <a:prstGeom prst="parallelogram">
              <a:avLst>
                <a:gd name="adj" fmla="val 63758"/>
              </a:avLst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5400000">
              <a:off x="8380937" y="2505195"/>
              <a:ext cx="4022400" cy="3599723"/>
            </a:xfrm>
            <a:prstGeom prst="parallelogram">
              <a:avLst>
                <a:gd name="adj" fmla="val 54036"/>
              </a:avLst>
            </a:pr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</a:endParaRPr>
            </a:p>
          </p:txBody>
        </p:sp>
      </p:grpSp>
      <p:sp>
        <p:nvSpPr>
          <p:cNvPr id="17" name="TextBox 51"/>
          <p:cNvSpPr txBox="1"/>
          <p:nvPr/>
        </p:nvSpPr>
        <p:spPr>
          <a:xfrm>
            <a:off x="1415480" y="4305056"/>
            <a:ext cx="6552728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35" b="1" dirty="0" smtClean="0">
                <a:solidFill>
                  <a:schemeClr val="bg1"/>
                </a:solidFill>
                <a:latin typeface="+mn-ea"/>
                <a:cs typeface="+mn-ea"/>
              </a:rPr>
              <a:t>学习符号学简述</a:t>
            </a:r>
            <a:endParaRPr lang="zh-CN" altLang="en-US" sz="5335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83615" y="1268730"/>
            <a:ext cx="10443210" cy="369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dirty="0" smtClean="0"/>
          </a:p>
          <a:p>
            <a:r>
              <a:rPr lang="zh-CN" altLang="en-US" sz="2800" dirty="0" smtClean="0"/>
              <a:t>学习+符号= 符号学与学习学交叉融合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一是学习中的符号现象和规律；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二是符号学视域的学习本体论、认识论、方法论。</a:t>
            </a:r>
            <a:endParaRPr lang="zh-CN" altLang="en-US" sz="2800" dirty="0" smtClean="0"/>
          </a:p>
          <a:p>
            <a:endParaRPr lang="zh-CN" altLang="en-US" sz="2800" dirty="0"/>
          </a:p>
          <a:p>
            <a:endParaRPr lang="zh-CN" altLang="en-US" sz="2800" dirty="0"/>
          </a:p>
        </p:txBody>
      </p:sp>
      <p:sp>
        <p:nvSpPr>
          <p:cNvPr id="17" name="TextBox 51"/>
          <p:cNvSpPr txBox="1"/>
          <p:nvPr/>
        </p:nvSpPr>
        <p:spPr>
          <a:xfrm>
            <a:off x="263525" y="260985"/>
            <a:ext cx="5125085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</a:rPr>
              <a:t>学习符号学简述</a:t>
            </a:r>
            <a:endParaRPr lang="zh-CN" altLang="en-US" sz="2400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31704" y="-65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en-US" altLang="zh-CN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-35575"/>
            <a:ext cx="2404631" cy="80027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83615" y="1268730"/>
            <a:ext cx="10443210" cy="369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dirty="0" smtClean="0"/>
          </a:p>
          <a:p>
            <a:r>
              <a:rPr lang="zh-CN" altLang="en-US" sz="2800" dirty="0" smtClean="0"/>
              <a:t>符号乃信息与意义的双重载体</a:t>
            </a:r>
            <a:endParaRPr lang="zh-CN" altLang="en-US" sz="2800" dirty="0" smtClean="0"/>
          </a:p>
          <a:p>
            <a:r>
              <a:rPr lang="zh-CN" altLang="en-US" sz="2800" dirty="0" smtClean="0"/>
              <a:t>信息是客观而不实在的存在形态，意义是主观而实在的存在形态。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二者集合体便是可以通约所有学科的公分母。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  <p:sp>
        <p:nvSpPr>
          <p:cNvPr id="17" name="TextBox 51"/>
          <p:cNvSpPr txBox="1"/>
          <p:nvPr/>
        </p:nvSpPr>
        <p:spPr>
          <a:xfrm>
            <a:off x="263525" y="260985"/>
            <a:ext cx="5125085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cs typeface="+mn-ea"/>
              </a:rPr>
              <a:t>学习符号学简述</a:t>
            </a:r>
            <a:endParaRPr lang="zh-CN" altLang="en-US" sz="2400" b="1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ISPRING_PRESENTATION_TITLE" val="44页精心设计活动策划 企业宣传通用"/>
  <p:tag name="KSO_WPP_MARK_KEY" val="6aa56f16-d4ab-445c-8ca3-55789039a79e"/>
  <p:tag name="COMMONDATA" val="eyJoZGlkIjoiNjAxM2Y4Mzk5NGFkYjYxNDVkZmI5NTUxNDY1MTdjNj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方正姚体"/>
        <a:ea typeface="微软雅黑"/>
        <a:cs typeface=""/>
      </a:majorFont>
      <a:minorFont>
        <a:latin typeface="方正姚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WPS 演示</Application>
  <PresentationFormat>自定义</PresentationFormat>
  <Paragraphs>210</Paragraphs>
  <Slides>19</Slides>
  <Notes>58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方正姚体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44页精心设计活动策划 企业宣传通用</dc:title>
  <dc:creator>shangdongying</dc:creator>
  <cp:lastModifiedBy>关关雎鸠~</cp:lastModifiedBy>
  <cp:revision>79</cp:revision>
  <dcterms:created xsi:type="dcterms:W3CDTF">2015-12-14T10:03:00Z</dcterms:created>
  <dcterms:modified xsi:type="dcterms:W3CDTF">2022-11-12T02:19:25Z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217796F7C39A4BA7A1859348BF7A45F9</vt:lpwstr>
  </property>
  <property fmtid="{D5CDD505-2E9C-101B-9397-08002B2CF9AE}" pid="3" name="KSOProductBuildVer">
    <vt:lpwstr>2052-11.1.0.12763</vt:lpwstr>
  </property>
</Properties>
</file>